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50" r:id="rId2"/>
    <p:sldId id="412" r:id="rId3"/>
    <p:sldId id="411" r:id="rId4"/>
    <p:sldId id="424" r:id="rId5"/>
    <p:sldId id="432" r:id="rId6"/>
    <p:sldId id="434" r:id="rId7"/>
    <p:sldId id="433" r:id="rId8"/>
    <p:sldId id="435" r:id="rId9"/>
    <p:sldId id="441" r:id="rId10"/>
    <p:sldId id="440" r:id="rId11"/>
    <p:sldId id="439" r:id="rId12"/>
    <p:sldId id="437" r:id="rId13"/>
    <p:sldId id="443" r:id="rId14"/>
    <p:sldId id="442" r:id="rId15"/>
    <p:sldId id="444" r:id="rId16"/>
    <p:sldId id="428" r:id="rId17"/>
    <p:sldId id="44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5041D8-5481-BD4F-9CAC-858211B3161B}">
          <p14:sldIdLst>
            <p14:sldId id="350"/>
            <p14:sldId id="412"/>
            <p14:sldId id="411"/>
            <p14:sldId id="424"/>
            <p14:sldId id="432"/>
            <p14:sldId id="434"/>
            <p14:sldId id="433"/>
            <p14:sldId id="435"/>
            <p14:sldId id="441"/>
            <p14:sldId id="440"/>
            <p14:sldId id="439"/>
            <p14:sldId id="437"/>
            <p14:sldId id="443"/>
            <p14:sldId id="442"/>
            <p14:sldId id="444"/>
            <p14:sldId id="428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8"/>
    <p:restoredTop sz="95788"/>
  </p:normalViewPr>
  <p:slideViewPr>
    <p:cSldViewPr snapToGrid="0" snapToObjects="1">
      <p:cViewPr varScale="1">
        <p:scale>
          <a:sx n="91" d="100"/>
          <a:sy n="91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5D660-5666-EF49-8115-BAF82757D26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AEB217C-07C4-0A4B-96C3-E88EAFD1949E}">
      <dgm:prSet phldrT="[Text]" custT="1"/>
      <dgm:spPr/>
      <dgm:t>
        <a:bodyPr/>
        <a:lstStyle/>
        <a:p>
          <a:r>
            <a:rPr lang="en-US" sz="2000" dirty="0"/>
            <a:t>Input Data</a:t>
          </a:r>
        </a:p>
      </dgm:t>
    </dgm:pt>
    <dgm:pt modelId="{0D09BF1F-3238-9A4A-8D70-F2D2826C8387}" type="parTrans" cxnId="{FE2457A9-777C-9641-8D6E-94339A5236A5}">
      <dgm:prSet/>
      <dgm:spPr/>
      <dgm:t>
        <a:bodyPr/>
        <a:lstStyle/>
        <a:p>
          <a:endParaRPr lang="en-US" sz="2000"/>
        </a:p>
      </dgm:t>
    </dgm:pt>
    <dgm:pt modelId="{27BA2246-BD5D-DC40-A7BB-C9D67942698C}" type="sibTrans" cxnId="{FE2457A9-777C-9641-8D6E-94339A5236A5}">
      <dgm:prSet custT="1"/>
      <dgm:spPr/>
      <dgm:t>
        <a:bodyPr/>
        <a:lstStyle/>
        <a:p>
          <a:endParaRPr lang="en-US" sz="2000"/>
        </a:p>
      </dgm:t>
    </dgm:pt>
    <dgm:pt modelId="{099B6C55-5F8B-B749-80C1-2AF2D4B509A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dirty="0"/>
            <a:t>Dense 256</a:t>
          </a:r>
        </a:p>
        <a:p>
          <a:r>
            <a:rPr lang="en-US" sz="2000" dirty="0"/>
            <a:t>Batch Normalization</a:t>
          </a:r>
        </a:p>
        <a:p>
          <a:r>
            <a:rPr lang="en-US" sz="2000" dirty="0" err="1"/>
            <a:t>LeakyRelu</a:t>
          </a:r>
          <a:endParaRPr lang="en-US" sz="2000" dirty="0"/>
        </a:p>
        <a:p>
          <a:r>
            <a:rPr lang="en-US" sz="2000" dirty="0"/>
            <a:t>Dropout (0.4)</a:t>
          </a:r>
        </a:p>
      </dgm:t>
    </dgm:pt>
    <dgm:pt modelId="{B15DCD24-245E-F84C-AF0B-C65B25BFE51C}" type="parTrans" cxnId="{AC355396-25AA-5547-90CF-790AD4C3A46E}">
      <dgm:prSet/>
      <dgm:spPr/>
      <dgm:t>
        <a:bodyPr/>
        <a:lstStyle/>
        <a:p>
          <a:endParaRPr lang="en-US" sz="2000"/>
        </a:p>
      </dgm:t>
    </dgm:pt>
    <dgm:pt modelId="{06C343C7-837B-AD4B-B1DE-319F2D79BFFC}" type="sibTrans" cxnId="{AC355396-25AA-5547-90CF-790AD4C3A46E}">
      <dgm:prSet custT="1"/>
      <dgm:spPr/>
      <dgm:t>
        <a:bodyPr/>
        <a:lstStyle/>
        <a:p>
          <a:endParaRPr lang="en-US" sz="2000"/>
        </a:p>
      </dgm:t>
    </dgm:pt>
    <dgm:pt modelId="{C9F66668-7338-154B-BF5C-B60F0412171A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dirty="0"/>
            <a:t>Dense 128</a:t>
          </a:r>
        </a:p>
        <a:p>
          <a:r>
            <a:rPr lang="en-US" sz="2000" dirty="0"/>
            <a:t>Batch Normalization</a:t>
          </a:r>
        </a:p>
        <a:p>
          <a:r>
            <a:rPr lang="en-US" sz="2000" dirty="0" err="1"/>
            <a:t>LeakyRelu</a:t>
          </a:r>
          <a:endParaRPr lang="en-US" sz="2000" dirty="0"/>
        </a:p>
        <a:p>
          <a:r>
            <a:rPr lang="en-US" sz="2000" dirty="0"/>
            <a:t>Dropout (0.4)</a:t>
          </a:r>
        </a:p>
      </dgm:t>
    </dgm:pt>
    <dgm:pt modelId="{3B8C64F5-F999-3B43-A9D1-C115E7787CFC}" type="parTrans" cxnId="{CDFF816F-7447-0A4E-97E4-D605E29AB8A3}">
      <dgm:prSet/>
      <dgm:spPr/>
      <dgm:t>
        <a:bodyPr/>
        <a:lstStyle/>
        <a:p>
          <a:endParaRPr lang="en-US" sz="2000"/>
        </a:p>
      </dgm:t>
    </dgm:pt>
    <dgm:pt modelId="{848E8450-5296-344C-8DF8-AA5F98749C01}" type="sibTrans" cxnId="{CDFF816F-7447-0A4E-97E4-D605E29AB8A3}">
      <dgm:prSet custT="1"/>
      <dgm:spPr/>
      <dgm:t>
        <a:bodyPr/>
        <a:lstStyle/>
        <a:p>
          <a:endParaRPr lang="en-US" sz="2000"/>
        </a:p>
      </dgm:t>
    </dgm:pt>
    <dgm:pt modelId="{90403F36-E8D2-FE46-BB0E-2D2A8B5822E3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dirty="0"/>
            <a:t>Dense 64</a:t>
          </a:r>
        </a:p>
        <a:p>
          <a:r>
            <a:rPr lang="en-US" sz="2000" dirty="0"/>
            <a:t>Batch Normalization</a:t>
          </a:r>
        </a:p>
        <a:p>
          <a:r>
            <a:rPr lang="en-US" sz="2000" dirty="0" err="1"/>
            <a:t>LeakyRelu</a:t>
          </a:r>
          <a:endParaRPr lang="en-US" sz="2000" dirty="0"/>
        </a:p>
      </dgm:t>
    </dgm:pt>
    <dgm:pt modelId="{F3FDDA65-F094-E448-9D00-EC025C0D45E1}" type="parTrans" cxnId="{FD774586-266A-454F-8F73-77A337AE5AAD}">
      <dgm:prSet/>
      <dgm:spPr/>
      <dgm:t>
        <a:bodyPr/>
        <a:lstStyle/>
        <a:p>
          <a:endParaRPr lang="en-US" sz="2000"/>
        </a:p>
      </dgm:t>
    </dgm:pt>
    <dgm:pt modelId="{3808ECFC-1696-0840-92A8-5BF41883E0EA}" type="sibTrans" cxnId="{FD774586-266A-454F-8F73-77A337AE5AAD}">
      <dgm:prSet custT="1"/>
      <dgm:spPr/>
      <dgm:t>
        <a:bodyPr/>
        <a:lstStyle/>
        <a:p>
          <a:endParaRPr lang="en-US" sz="2000"/>
        </a:p>
      </dgm:t>
    </dgm:pt>
    <dgm:pt modelId="{F9FB564C-914E-6842-B412-FD2A29BAD7F8}">
      <dgm:prSet phldrT="[Text]" custT="1"/>
      <dgm:spPr/>
      <dgm:t>
        <a:bodyPr/>
        <a:lstStyle/>
        <a:p>
          <a:r>
            <a:rPr lang="en-US" sz="2000" dirty="0"/>
            <a:t>Output:</a:t>
          </a:r>
        </a:p>
        <a:p>
          <a:r>
            <a:rPr lang="en-US" sz="2000" dirty="0"/>
            <a:t>Predicted Probabilities</a:t>
          </a:r>
        </a:p>
      </dgm:t>
    </dgm:pt>
    <dgm:pt modelId="{3C5A4256-7B89-E64F-BCB3-9A5903864A71}" type="parTrans" cxnId="{9A2736C2-C42F-A54A-A769-0AFF67443367}">
      <dgm:prSet/>
      <dgm:spPr/>
      <dgm:t>
        <a:bodyPr/>
        <a:lstStyle/>
        <a:p>
          <a:endParaRPr lang="en-US" sz="2000"/>
        </a:p>
      </dgm:t>
    </dgm:pt>
    <dgm:pt modelId="{0D30A548-D25A-5940-BB56-3C9328A8B639}" type="sibTrans" cxnId="{9A2736C2-C42F-A54A-A769-0AFF67443367}">
      <dgm:prSet/>
      <dgm:spPr/>
      <dgm:t>
        <a:bodyPr/>
        <a:lstStyle/>
        <a:p>
          <a:endParaRPr lang="en-US" sz="2000"/>
        </a:p>
      </dgm:t>
    </dgm:pt>
    <dgm:pt modelId="{26B25351-0D19-AE42-9944-B1D6245918A9}" type="pres">
      <dgm:prSet presAssocID="{7F85D660-5666-EF49-8115-BAF82757D266}" presName="Name0" presStyleCnt="0">
        <dgm:presLayoutVars>
          <dgm:dir/>
          <dgm:resizeHandles val="exact"/>
        </dgm:presLayoutVars>
      </dgm:prSet>
      <dgm:spPr/>
    </dgm:pt>
    <dgm:pt modelId="{899F607E-58D1-C644-BC30-D491EC1FCCA3}" type="pres">
      <dgm:prSet presAssocID="{3AEB217C-07C4-0A4B-96C3-E88EAFD1949E}" presName="node" presStyleLbl="node1" presStyleIdx="0" presStyleCnt="5" custScaleX="47525">
        <dgm:presLayoutVars>
          <dgm:bulletEnabled val="1"/>
        </dgm:presLayoutVars>
      </dgm:prSet>
      <dgm:spPr/>
    </dgm:pt>
    <dgm:pt modelId="{4CBDC70A-7839-F14A-92DB-81A6B3DEC67D}" type="pres">
      <dgm:prSet presAssocID="{27BA2246-BD5D-DC40-A7BB-C9D67942698C}" presName="sibTrans" presStyleLbl="sibTrans2D1" presStyleIdx="0" presStyleCnt="4"/>
      <dgm:spPr/>
    </dgm:pt>
    <dgm:pt modelId="{5D5F2803-E6DE-284A-85FD-9301309D51D3}" type="pres">
      <dgm:prSet presAssocID="{27BA2246-BD5D-DC40-A7BB-C9D67942698C}" presName="connectorText" presStyleLbl="sibTrans2D1" presStyleIdx="0" presStyleCnt="4"/>
      <dgm:spPr/>
    </dgm:pt>
    <dgm:pt modelId="{B11FB1A3-2E14-F047-8EA4-6946C9B3A070}" type="pres">
      <dgm:prSet presAssocID="{099B6C55-5F8B-B749-80C1-2AF2D4B509A9}" presName="node" presStyleLbl="node1" presStyleIdx="1" presStyleCnt="5" custScaleX="110993">
        <dgm:presLayoutVars>
          <dgm:bulletEnabled val="1"/>
        </dgm:presLayoutVars>
      </dgm:prSet>
      <dgm:spPr/>
    </dgm:pt>
    <dgm:pt modelId="{50FBFEDE-2930-BC44-B9A1-D55BAEBBD021}" type="pres">
      <dgm:prSet presAssocID="{06C343C7-837B-AD4B-B1DE-319F2D79BFFC}" presName="sibTrans" presStyleLbl="sibTrans2D1" presStyleIdx="1" presStyleCnt="4"/>
      <dgm:spPr/>
    </dgm:pt>
    <dgm:pt modelId="{DC560950-F1CF-1D43-92E7-3BC8812EDE68}" type="pres">
      <dgm:prSet presAssocID="{06C343C7-837B-AD4B-B1DE-319F2D79BFFC}" presName="connectorText" presStyleLbl="sibTrans2D1" presStyleIdx="1" presStyleCnt="4"/>
      <dgm:spPr/>
    </dgm:pt>
    <dgm:pt modelId="{8D2B51FC-E01D-0042-938E-EFBB8ADAB36D}" type="pres">
      <dgm:prSet presAssocID="{C9F66668-7338-154B-BF5C-B60F0412171A}" presName="node" presStyleLbl="node1" presStyleIdx="2" presStyleCnt="5">
        <dgm:presLayoutVars>
          <dgm:bulletEnabled val="1"/>
        </dgm:presLayoutVars>
      </dgm:prSet>
      <dgm:spPr/>
    </dgm:pt>
    <dgm:pt modelId="{D1DDFFF4-9026-3B4E-AF4E-E4349C4AF0A4}" type="pres">
      <dgm:prSet presAssocID="{848E8450-5296-344C-8DF8-AA5F98749C01}" presName="sibTrans" presStyleLbl="sibTrans2D1" presStyleIdx="2" presStyleCnt="4"/>
      <dgm:spPr/>
    </dgm:pt>
    <dgm:pt modelId="{81882831-24EA-9244-9AB0-62EBD2819303}" type="pres">
      <dgm:prSet presAssocID="{848E8450-5296-344C-8DF8-AA5F98749C01}" presName="connectorText" presStyleLbl="sibTrans2D1" presStyleIdx="2" presStyleCnt="4"/>
      <dgm:spPr/>
    </dgm:pt>
    <dgm:pt modelId="{C3FF5993-52F1-DE46-8183-B522BEA778C5}" type="pres">
      <dgm:prSet presAssocID="{90403F36-E8D2-FE46-BB0E-2D2A8B5822E3}" presName="node" presStyleLbl="node1" presStyleIdx="3" presStyleCnt="5">
        <dgm:presLayoutVars>
          <dgm:bulletEnabled val="1"/>
        </dgm:presLayoutVars>
      </dgm:prSet>
      <dgm:spPr/>
    </dgm:pt>
    <dgm:pt modelId="{6634EFAD-4D98-8D4E-9F71-55F37E4826AC}" type="pres">
      <dgm:prSet presAssocID="{3808ECFC-1696-0840-92A8-5BF41883E0EA}" presName="sibTrans" presStyleLbl="sibTrans2D1" presStyleIdx="3" presStyleCnt="4"/>
      <dgm:spPr/>
    </dgm:pt>
    <dgm:pt modelId="{60729B80-4176-2A49-8632-D68AF4367079}" type="pres">
      <dgm:prSet presAssocID="{3808ECFC-1696-0840-92A8-5BF41883E0EA}" presName="connectorText" presStyleLbl="sibTrans2D1" presStyleIdx="3" presStyleCnt="4"/>
      <dgm:spPr/>
    </dgm:pt>
    <dgm:pt modelId="{D152F953-7B68-B942-8DF8-2A2F20C1EE7E}" type="pres">
      <dgm:prSet presAssocID="{F9FB564C-914E-6842-B412-FD2A29BAD7F8}" presName="node" presStyleLbl="node1" presStyleIdx="4" presStyleCnt="5" custScaleX="96736">
        <dgm:presLayoutVars>
          <dgm:bulletEnabled val="1"/>
        </dgm:presLayoutVars>
      </dgm:prSet>
      <dgm:spPr/>
    </dgm:pt>
  </dgm:ptLst>
  <dgm:cxnLst>
    <dgm:cxn modelId="{AE43BD0E-6EB1-DD4E-8DAB-562C6BE4EEAC}" type="presOf" srcId="{848E8450-5296-344C-8DF8-AA5F98749C01}" destId="{81882831-24EA-9244-9AB0-62EBD2819303}" srcOrd="1" destOrd="0" presId="urn:microsoft.com/office/officeart/2005/8/layout/process1"/>
    <dgm:cxn modelId="{DB2DFB13-871D-384E-9AFC-C955B71C81D0}" type="presOf" srcId="{3808ECFC-1696-0840-92A8-5BF41883E0EA}" destId="{60729B80-4176-2A49-8632-D68AF4367079}" srcOrd="1" destOrd="0" presId="urn:microsoft.com/office/officeart/2005/8/layout/process1"/>
    <dgm:cxn modelId="{F721FD33-1461-C84A-B626-64AEB3259F8A}" type="presOf" srcId="{3808ECFC-1696-0840-92A8-5BF41883E0EA}" destId="{6634EFAD-4D98-8D4E-9F71-55F37E4826AC}" srcOrd="0" destOrd="0" presId="urn:microsoft.com/office/officeart/2005/8/layout/process1"/>
    <dgm:cxn modelId="{9C9B4F47-1AD0-BB4E-A152-1EE40D86506D}" type="presOf" srcId="{F9FB564C-914E-6842-B412-FD2A29BAD7F8}" destId="{D152F953-7B68-B942-8DF8-2A2F20C1EE7E}" srcOrd="0" destOrd="0" presId="urn:microsoft.com/office/officeart/2005/8/layout/process1"/>
    <dgm:cxn modelId="{C35D734B-91C8-B04D-95E3-87D017ECC934}" type="presOf" srcId="{27BA2246-BD5D-DC40-A7BB-C9D67942698C}" destId="{4CBDC70A-7839-F14A-92DB-81A6B3DEC67D}" srcOrd="0" destOrd="0" presId="urn:microsoft.com/office/officeart/2005/8/layout/process1"/>
    <dgm:cxn modelId="{35F2F350-E3B8-EA46-83FD-9EA9F502AA4C}" type="presOf" srcId="{848E8450-5296-344C-8DF8-AA5F98749C01}" destId="{D1DDFFF4-9026-3B4E-AF4E-E4349C4AF0A4}" srcOrd="0" destOrd="0" presId="urn:microsoft.com/office/officeart/2005/8/layout/process1"/>
    <dgm:cxn modelId="{CDFF816F-7447-0A4E-97E4-D605E29AB8A3}" srcId="{7F85D660-5666-EF49-8115-BAF82757D266}" destId="{C9F66668-7338-154B-BF5C-B60F0412171A}" srcOrd="2" destOrd="0" parTransId="{3B8C64F5-F999-3B43-A9D1-C115E7787CFC}" sibTransId="{848E8450-5296-344C-8DF8-AA5F98749C01}"/>
    <dgm:cxn modelId="{8B707F71-D14A-994C-BB8C-9BC888B2B00B}" type="presOf" srcId="{90403F36-E8D2-FE46-BB0E-2D2A8B5822E3}" destId="{C3FF5993-52F1-DE46-8183-B522BEA778C5}" srcOrd="0" destOrd="0" presId="urn:microsoft.com/office/officeart/2005/8/layout/process1"/>
    <dgm:cxn modelId="{FD774586-266A-454F-8F73-77A337AE5AAD}" srcId="{7F85D660-5666-EF49-8115-BAF82757D266}" destId="{90403F36-E8D2-FE46-BB0E-2D2A8B5822E3}" srcOrd="3" destOrd="0" parTransId="{F3FDDA65-F094-E448-9D00-EC025C0D45E1}" sibTransId="{3808ECFC-1696-0840-92A8-5BF41883E0EA}"/>
    <dgm:cxn modelId="{AC355396-25AA-5547-90CF-790AD4C3A46E}" srcId="{7F85D660-5666-EF49-8115-BAF82757D266}" destId="{099B6C55-5F8B-B749-80C1-2AF2D4B509A9}" srcOrd="1" destOrd="0" parTransId="{B15DCD24-245E-F84C-AF0B-C65B25BFE51C}" sibTransId="{06C343C7-837B-AD4B-B1DE-319F2D79BFFC}"/>
    <dgm:cxn modelId="{CEDE5BA0-1B15-B149-A59E-A1EA4C44CF23}" type="presOf" srcId="{27BA2246-BD5D-DC40-A7BB-C9D67942698C}" destId="{5D5F2803-E6DE-284A-85FD-9301309D51D3}" srcOrd="1" destOrd="0" presId="urn:microsoft.com/office/officeart/2005/8/layout/process1"/>
    <dgm:cxn modelId="{FE2457A9-777C-9641-8D6E-94339A5236A5}" srcId="{7F85D660-5666-EF49-8115-BAF82757D266}" destId="{3AEB217C-07C4-0A4B-96C3-E88EAFD1949E}" srcOrd="0" destOrd="0" parTransId="{0D09BF1F-3238-9A4A-8D70-F2D2826C8387}" sibTransId="{27BA2246-BD5D-DC40-A7BB-C9D67942698C}"/>
    <dgm:cxn modelId="{9A2736C2-C42F-A54A-A769-0AFF67443367}" srcId="{7F85D660-5666-EF49-8115-BAF82757D266}" destId="{F9FB564C-914E-6842-B412-FD2A29BAD7F8}" srcOrd="4" destOrd="0" parTransId="{3C5A4256-7B89-E64F-BCB3-9A5903864A71}" sibTransId="{0D30A548-D25A-5940-BB56-3C9328A8B639}"/>
    <dgm:cxn modelId="{92096BC4-9948-6749-A256-182E96AB1981}" type="presOf" srcId="{06C343C7-837B-AD4B-B1DE-319F2D79BFFC}" destId="{DC560950-F1CF-1D43-92E7-3BC8812EDE68}" srcOrd="1" destOrd="0" presId="urn:microsoft.com/office/officeart/2005/8/layout/process1"/>
    <dgm:cxn modelId="{04ED4CC8-1162-7046-9B55-9697D411DDEE}" type="presOf" srcId="{7F85D660-5666-EF49-8115-BAF82757D266}" destId="{26B25351-0D19-AE42-9944-B1D6245918A9}" srcOrd="0" destOrd="0" presId="urn:microsoft.com/office/officeart/2005/8/layout/process1"/>
    <dgm:cxn modelId="{A59EB9CA-38AF-B941-A67C-2467C2B37448}" type="presOf" srcId="{099B6C55-5F8B-B749-80C1-2AF2D4B509A9}" destId="{B11FB1A3-2E14-F047-8EA4-6946C9B3A070}" srcOrd="0" destOrd="0" presId="urn:microsoft.com/office/officeart/2005/8/layout/process1"/>
    <dgm:cxn modelId="{2EF652CB-926E-FA47-8035-A3A3D789B707}" type="presOf" srcId="{3AEB217C-07C4-0A4B-96C3-E88EAFD1949E}" destId="{899F607E-58D1-C644-BC30-D491EC1FCCA3}" srcOrd="0" destOrd="0" presId="urn:microsoft.com/office/officeart/2005/8/layout/process1"/>
    <dgm:cxn modelId="{2394F8D1-C1C3-524D-BAA1-0FD1B598F760}" type="presOf" srcId="{C9F66668-7338-154B-BF5C-B60F0412171A}" destId="{8D2B51FC-E01D-0042-938E-EFBB8ADAB36D}" srcOrd="0" destOrd="0" presId="urn:microsoft.com/office/officeart/2005/8/layout/process1"/>
    <dgm:cxn modelId="{10E69BFD-48B1-7344-BEAA-3F7E71DE28C4}" type="presOf" srcId="{06C343C7-837B-AD4B-B1DE-319F2D79BFFC}" destId="{50FBFEDE-2930-BC44-B9A1-D55BAEBBD021}" srcOrd="0" destOrd="0" presId="urn:microsoft.com/office/officeart/2005/8/layout/process1"/>
    <dgm:cxn modelId="{B6A4149A-D39D-F846-8A7F-095E3E3D2B60}" type="presParOf" srcId="{26B25351-0D19-AE42-9944-B1D6245918A9}" destId="{899F607E-58D1-C644-BC30-D491EC1FCCA3}" srcOrd="0" destOrd="0" presId="urn:microsoft.com/office/officeart/2005/8/layout/process1"/>
    <dgm:cxn modelId="{D329E34D-6AF4-8C4F-A0A6-D2123146C44D}" type="presParOf" srcId="{26B25351-0D19-AE42-9944-B1D6245918A9}" destId="{4CBDC70A-7839-F14A-92DB-81A6B3DEC67D}" srcOrd="1" destOrd="0" presId="urn:microsoft.com/office/officeart/2005/8/layout/process1"/>
    <dgm:cxn modelId="{E00798FB-F955-B347-B44B-68831E5474D8}" type="presParOf" srcId="{4CBDC70A-7839-F14A-92DB-81A6B3DEC67D}" destId="{5D5F2803-E6DE-284A-85FD-9301309D51D3}" srcOrd="0" destOrd="0" presId="urn:microsoft.com/office/officeart/2005/8/layout/process1"/>
    <dgm:cxn modelId="{9CA20745-F6C0-D54C-8973-8B170DA9B8B8}" type="presParOf" srcId="{26B25351-0D19-AE42-9944-B1D6245918A9}" destId="{B11FB1A3-2E14-F047-8EA4-6946C9B3A070}" srcOrd="2" destOrd="0" presId="urn:microsoft.com/office/officeart/2005/8/layout/process1"/>
    <dgm:cxn modelId="{70CD687C-25FA-984B-B0DE-35033409C6A8}" type="presParOf" srcId="{26B25351-0D19-AE42-9944-B1D6245918A9}" destId="{50FBFEDE-2930-BC44-B9A1-D55BAEBBD021}" srcOrd="3" destOrd="0" presId="urn:microsoft.com/office/officeart/2005/8/layout/process1"/>
    <dgm:cxn modelId="{7570E3E6-0A51-E24B-AF7A-826FBF0A76DD}" type="presParOf" srcId="{50FBFEDE-2930-BC44-B9A1-D55BAEBBD021}" destId="{DC560950-F1CF-1D43-92E7-3BC8812EDE68}" srcOrd="0" destOrd="0" presId="urn:microsoft.com/office/officeart/2005/8/layout/process1"/>
    <dgm:cxn modelId="{D452BECD-1924-A241-837E-72BC35B7E6C6}" type="presParOf" srcId="{26B25351-0D19-AE42-9944-B1D6245918A9}" destId="{8D2B51FC-E01D-0042-938E-EFBB8ADAB36D}" srcOrd="4" destOrd="0" presId="urn:microsoft.com/office/officeart/2005/8/layout/process1"/>
    <dgm:cxn modelId="{B49FB9B8-ADD2-B042-A8B0-8CD1D03E3E8C}" type="presParOf" srcId="{26B25351-0D19-AE42-9944-B1D6245918A9}" destId="{D1DDFFF4-9026-3B4E-AF4E-E4349C4AF0A4}" srcOrd="5" destOrd="0" presId="urn:microsoft.com/office/officeart/2005/8/layout/process1"/>
    <dgm:cxn modelId="{7B2EB332-3F47-9F44-9B3B-E5C8A2C1099F}" type="presParOf" srcId="{D1DDFFF4-9026-3B4E-AF4E-E4349C4AF0A4}" destId="{81882831-24EA-9244-9AB0-62EBD2819303}" srcOrd="0" destOrd="0" presId="urn:microsoft.com/office/officeart/2005/8/layout/process1"/>
    <dgm:cxn modelId="{205AA26A-F0DE-B147-BE6C-1004AA86C963}" type="presParOf" srcId="{26B25351-0D19-AE42-9944-B1D6245918A9}" destId="{C3FF5993-52F1-DE46-8183-B522BEA778C5}" srcOrd="6" destOrd="0" presId="urn:microsoft.com/office/officeart/2005/8/layout/process1"/>
    <dgm:cxn modelId="{393509A3-F1F1-CC4D-AC8E-1ABBA424CCBB}" type="presParOf" srcId="{26B25351-0D19-AE42-9944-B1D6245918A9}" destId="{6634EFAD-4D98-8D4E-9F71-55F37E4826AC}" srcOrd="7" destOrd="0" presId="urn:microsoft.com/office/officeart/2005/8/layout/process1"/>
    <dgm:cxn modelId="{A5A2B7F7-1276-0545-ADC6-441FF34DDF0E}" type="presParOf" srcId="{6634EFAD-4D98-8D4E-9F71-55F37E4826AC}" destId="{60729B80-4176-2A49-8632-D68AF4367079}" srcOrd="0" destOrd="0" presId="urn:microsoft.com/office/officeart/2005/8/layout/process1"/>
    <dgm:cxn modelId="{D4F63298-C18E-B943-A6EB-DA5ED7C90106}" type="presParOf" srcId="{26B25351-0D19-AE42-9944-B1D6245918A9}" destId="{D152F953-7B68-B942-8DF8-2A2F20C1EE7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607E-58D1-C644-BC30-D491EC1FCCA3}">
      <dsp:nvSpPr>
        <dsp:cNvPr id="0" name=""/>
        <dsp:cNvSpPr/>
      </dsp:nvSpPr>
      <dsp:spPr>
        <a:xfrm>
          <a:off x="6091" y="358169"/>
          <a:ext cx="844271" cy="2012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Input Data</a:t>
          </a:r>
        </a:p>
      </dsp:txBody>
      <dsp:txXfrm>
        <a:off x="30819" y="382897"/>
        <a:ext cx="794815" cy="1963336"/>
      </dsp:txXfrm>
    </dsp:sp>
    <dsp:sp modelId="{4CBDC70A-7839-F14A-92DB-81A6B3DEC67D}">
      <dsp:nvSpPr>
        <dsp:cNvPr id="0" name=""/>
        <dsp:cNvSpPr/>
      </dsp:nvSpPr>
      <dsp:spPr>
        <a:xfrm>
          <a:off x="1028011" y="1144282"/>
          <a:ext cx="376613" cy="440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028011" y="1232395"/>
        <a:ext cx="263629" cy="264340"/>
      </dsp:txXfrm>
    </dsp:sp>
    <dsp:sp modelId="{B11FB1A3-2E14-F047-8EA4-6946C9B3A070}">
      <dsp:nvSpPr>
        <dsp:cNvPr id="0" name=""/>
        <dsp:cNvSpPr/>
      </dsp:nvSpPr>
      <dsp:spPr>
        <a:xfrm>
          <a:off x="1560955" y="358169"/>
          <a:ext cx="1971768" cy="201279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Dense 256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Batch Normalization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LeakyRelu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Dropout (0.4)</a:t>
          </a:r>
        </a:p>
      </dsp:txBody>
      <dsp:txXfrm>
        <a:off x="1618706" y="415920"/>
        <a:ext cx="1856266" cy="1897290"/>
      </dsp:txXfrm>
    </dsp:sp>
    <dsp:sp modelId="{50FBFEDE-2930-BC44-B9A1-D55BAEBBD021}">
      <dsp:nvSpPr>
        <dsp:cNvPr id="0" name=""/>
        <dsp:cNvSpPr/>
      </dsp:nvSpPr>
      <dsp:spPr>
        <a:xfrm>
          <a:off x="3710371" y="1144282"/>
          <a:ext cx="376613" cy="440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710371" y="1232395"/>
        <a:ext cx="263629" cy="264340"/>
      </dsp:txXfrm>
    </dsp:sp>
    <dsp:sp modelId="{8D2B51FC-E01D-0042-938E-EFBB8ADAB36D}">
      <dsp:nvSpPr>
        <dsp:cNvPr id="0" name=""/>
        <dsp:cNvSpPr/>
      </dsp:nvSpPr>
      <dsp:spPr>
        <a:xfrm>
          <a:off x="4243315" y="358169"/>
          <a:ext cx="1776479" cy="201279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Dense 128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Batch Normalization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LeakyRelu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Dropout (0.4)</a:t>
          </a:r>
        </a:p>
      </dsp:txBody>
      <dsp:txXfrm>
        <a:off x="4295346" y="410200"/>
        <a:ext cx="1672417" cy="1908730"/>
      </dsp:txXfrm>
    </dsp:sp>
    <dsp:sp modelId="{D1DDFFF4-9026-3B4E-AF4E-E4349C4AF0A4}">
      <dsp:nvSpPr>
        <dsp:cNvPr id="0" name=""/>
        <dsp:cNvSpPr/>
      </dsp:nvSpPr>
      <dsp:spPr>
        <a:xfrm>
          <a:off x="6197443" y="1144282"/>
          <a:ext cx="376613" cy="440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197443" y="1232395"/>
        <a:ext cx="263629" cy="264340"/>
      </dsp:txXfrm>
    </dsp:sp>
    <dsp:sp modelId="{C3FF5993-52F1-DE46-8183-B522BEA778C5}">
      <dsp:nvSpPr>
        <dsp:cNvPr id="0" name=""/>
        <dsp:cNvSpPr/>
      </dsp:nvSpPr>
      <dsp:spPr>
        <a:xfrm>
          <a:off x="6730387" y="358169"/>
          <a:ext cx="1776479" cy="201279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Dense 64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Batch Normalization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LeakyRelu</a:t>
          </a:r>
          <a:endParaRPr lang="en-US" sz="2000" kern="1200" dirty="0"/>
        </a:p>
      </dsp:txBody>
      <dsp:txXfrm>
        <a:off x="6782418" y="410200"/>
        <a:ext cx="1672417" cy="1908730"/>
      </dsp:txXfrm>
    </dsp:sp>
    <dsp:sp modelId="{6634EFAD-4D98-8D4E-9F71-55F37E4826AC}">
      <dsp:nvSpPr>
        <dsp:cNvPr id="0" name=""/>
        <dsp:cNvSpPr/>
      </dsp:nvSpPr>
      <dsp:spPr>
        <a:xfrm>
          <a:off x="8684514" y="1144282"/>
          <a:ext cx="376613" cy="440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84514" y="1232395"/>
        <a:ext cx="263629" cy="264340"/>
      </dsp:txXfrm>
    </dsp:sp>
    <dsp:sp modelId="{D152F953-7B68-B942-8DF8-2A2F20C1EE7E}">
      <dsp:nvSpPr>
        <dsp:cNvPr id="0" name=""/>
        <dsp:cNvSpPr/>
      </dsp:nvSpPr>
      <dsp:spPr>
        <a:xfrm>
          <a:off x="9217458" y="358169"/>
          <a:ext cx="1718495" cy="2012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Predicted Probabilities</a:t>
          </a:r>
        </a:p>
      </dsp:txBody>
      <dsp:txXfrm>
        <a:off x="9267791" y="408502"/>
        <a:ext cx="1617829" cy="1912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C1C7-25AA-294A-8BE0-6FD1F986921D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16E0-E0E1-0346-847E-FD3BE6648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8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3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33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5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1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2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9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8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A15-1AD8-514D-811E-45030C504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FE0DC-7C0B-324B-A2C8-6A8211F3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0BB7-F65F-CE4E-A361-9B862BF8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6148-15D9-6649-AFC3-7604C3C4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930-6DC7-1949-AC4F-D306EF15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A0-2228-2547-AF10-F67D692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48A42-6B26-0E4B-B27B-C47F8940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DAA9-EF21-954A-89F5-12935FE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9746-0BDA-F94C-AC51-E9F274C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D768-3FAC-554B-8931-D2A5ED4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875EA-3C0E-4340-B77C-7DC9E3C4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AAF-BF6F-9B4C-8DD2-AA04EFCF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5EFA-310F-B540-A0B2-0901F407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EE12-BC86-3342-BA6D-F71D7D8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E95A-D2B9-A44E-B658-BAF8425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1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31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13-F96E-344D-A2D4-1A67DFFA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050B-7246-A74D-B80A-5A5427B2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D2ED-5CEC-8846-84BD-884DE41A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F484-00DA-3849-A3C9-A251E55F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1D0-864D-584F-932A-C60FF7E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A6E-EB49-A44B-8BD3-CB6DB4C3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807E-B1CD-4F4A-8898-6E71F3A4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7CCA7-A510-0D42-9037-DBCC9D7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20FC-1214-4643-A3D9-FE857298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EB1D-0AC5-054C-BED5-825C4EDF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5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0154-78E7-3549-BE54-A0A13A8D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EB65-3DB4-914E-92AE-7C751471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16BE-D194-D848-BD7C-1EBD1CA0E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F2A0-4F81-C04F-A05F-19813C4F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DD80-D108-644B-82B6-469F28C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80C8-CF50-EA4E-8C0A-9F41C14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1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4A4C-0373-1345-BD4E-0524D96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2919-1955-284B-ADB3-22CB9F61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F31A2-AF3F-8643-BFEA-230C2F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6EB7A-2AEF-6243-A1FA-97AB3749F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7D53C-3BC6-914F-8E61-D8DD8BB6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D74B3-796D-1E4A-A98E-F4DF23EE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C10C-52F3-ED4C-8B4B-210B6C4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FCD3D-524B-BE49-9D9D-F807A75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CE85-917A-924D-A30E-E436338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4FC7-3C5F-054D-B870-7263E79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71BB-B443-B34C-BCC9-03442392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54911-E09A-E446-A7C2-57122F77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1448-2482-A848-9BFB-75E7E60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68BD1-E4B9-E046-8D9D-1A3E030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1E1-32A8-9440-A971-B839CF15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59C7-4341-6940-9D89-712566EA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C0EA-0629-FA4F-8C5D-7932B28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6B62-AED6-974B-9437-0F384F14D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885E-E561-6C42-91B3-9EEEE41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4581-D6F0-EE47-88A0-5E841FB1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AC22-24F3-4941-ADA3-A36D367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198-5BAB-AF4C-820E-63838AF5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E28E-9E3E-4643-9207-58CF8DE9F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53DD7-E77B-B943-B4BB-CE13022B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BE8-ACFA-6C48-A4ED-A4037AC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2E884-4EAD-A149-8FAB-1E4819B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2E38A-75FB-C846-9B30-792464D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CE98-BE66-5145-A6C0-20E505FF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5999-7347-984E-9D82-3F0B040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1F9D-2F16-2E42-982B-662D824BD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AF3E-02C9-264B-8425-178FA45270E0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4B6-E762-784C-BEDC-15D88196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00B-390D-3248-A72E-22C2A5E9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A427-70C7-ED48-9D08-041A0E211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8/10/relationships/comments" Target="NUL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microsoft.com/office/2018/10/relationships/comments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create-a-correlation-matrix-using-python/" TargetMode="External"/><Relationship Id="rId13" Type="http://schemas.openxmlformats.org/officeDocument/2006/relationships/hyperlink" Target="https://stackoverflow.com/questions/69061767/how-to-plot-feature-importance-for-decisiontreeclassifier" TargetMode="External"/><Relationship Id="rId18" Type="http://schemas.openxmlformats.org/officeDocument/2006/relationships/hyperlink" Target="https://scikit-learn.org/stable/modules/generated/sklearn.svm.LinearSVC.html" TargetMode="External"/><Relationship Id="rId3" Type="http://schemas.openxmlformats.org/officeDocument/2006/relationships/hyperlink" Target="https://www.kaggle.com/datasets/ankitbatra1210/diabetes-dataset/data" TargetMode="External"/><Relationship Id="rId7" Type="http://schemas.openxmlformats.org/officeDocument/2006/relationships/hyperlink" Target="https://pandas.pydata.org/docs/reference/api/pandas.get_dummies.html" TargetMode="External"/><Relationship Id="rId12" Type="http://schemas.openxmlformats.org/officeDocument/2006/relationships/hyperlink" Target="https://scikit-learn.org/stable/modules/tree.html" TargetMode="External"/><Relationship Id="rId17" Type="http://schemas.openxmlformats.org/officeDocument/2006/relationships/hyperlink" Target="https://scikit-learn.org/0.16/modules/generated/sklearn.lda.LDA.html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scikit-learn.org/stable/modules/neighbors.htm" TargetMode="External"/><Relationship Id="rId20" Type="http://schemas.microsoft.com/office/2018/10/relationships/comments" Target="NUL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ckoverflow.com/questions/48939795/how-to-plot-a-count-bar-chart-grouping-by-one-categorical-column-and-coloring-by" TargetMode="External"/><Relationship Id="rId11" Type="http://schemas.openxmlformats.org/officeDocument/2006/relationships/hyperlink" Target="https://docs.python.org/3/library/time.html" TargetMode="External"/><Relationship Id="rId5" Type="http://schemas.openxmlformats.org/officeDocument/2006/relationships/hyperlink" Target="https://stackoverflow.com/questions/27241253/print-the-unique-values-in-every-column-in-a-pandas-dataframe" TargetMode="External"/><Relationship Id="rId15" Type="http://schemas.openxmlformats.org/officeDocument/2006/relationships/hyperlink" Target="https://www.geeksforgeeks.org/understanding-feature-importance-in-logistic-regression-models/" TargetMode="External"/><Relationship Id="rId10" Type="http://schemas.openxmlformats.org/officeDocument/2006/relationships/hyperlink" Target="https://docs.scipy.org/doc/scipy/reference/generated/scipy.stats.chi2_contingency.html" TargetMode="External"/><Relationship Id="rId4" Type="http://schemas.openxmlformats.org/officeDocument/2006/relationships/hyperlink" Target="https://stackoverflow.com/questions/45196626/how-to-map-true-and-false-to-yes-and-no-in-a-pandas-data-frame-for-columns-o" TargetMode="External"/><Relationship Id="rId9" Type="http://schemas.openxmlformats.org/officeDocument/2006/relationships/hyperlink" Target="https://seaborn.pydata.org/generated/seaborn.FacetGrid.html" TargetMode="External"/><Relationship Id="rId14" Type="http://schemas.openxmlformats.org/officeDocument/2006/relationships/hyperlink" Target="https://scikit-learn.org/stable/modules/generated/sklearn.linear_model.LogisticRegression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ensemble.html#stacking" TargetMode="External"/><Relationship Id="rId3" Type="http://schemas.openxmlformats.org/officeDocument/2006/relationships/hyperlink" Target="https://scikit-learn.org/stable/modules/generated/sklearn.ensemble.RandomForestClassifier.html" TargetMode="External"/><Relationship Id="rId7" Type="http://schemas.openxmlformats.org/officeDocument/2006/relationships/hyperlink" Target="https://www.sciencedirect.com/science/article/pii/S0893608005800231?via%3Dihub" TargetMode="External"/><Relationship Id="rId2" Type="http://schemas.openxmlformats.org/officeDocument/2006/relationships/notesSlide" Target="../notesSlides/notesSlide16.xml"/><Relationship Id="rId20" Type="http://schemas.microsoft.com/office/2018/10/relationships/comments" Target="NUL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cikit-learn.org/stable/modules/ensemble.html#voting-classifier" TargetMode="External"/><Relationship Id="rId5" Type="http://schemas.openxmlformats.org/officeDocument/2006/relationships/hyperlink" Target="https://www.worldscientific.com/doi/abs/10.1142/S0218001411008683" TargetMode="External"/><Relationship Id="rId10" Type="http://schemas.openxmlformats.org/officeDocument/2006/relationships/hyperlink" Target="https://jmlr.org/papers/volume15/srivastava14a/srivastava14a.pdf" TargetMode="External"/><Relationship Id="rId4" Type="http://schemas.openxmlformats.org/officeDocument/2006/relationships/hyperlink" Target="https://xgboost.readthedocs.io/en/release_1.3.0/python/python_api.html" TargetMode="External"/><Relationship Id="rId9" Type="http://schemas.openxmlformats.org/officeDocument/2006/relationships/hyperlink" Target="https://www.tensorflow.org/guide/ker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18/10/relationships/comments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microsoft.com/office/2018/10/relationships/comments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microsoft.com/office/2018/10/relationships/comments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18/10/relationships/comments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7" Type="http://schemas.microsoft.com/office/2018/10/relationships/comments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Diabetes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Eddie McGowan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DSCI 441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March 17,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18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Multilayer Perceptron -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9EA600-591A-B648-938B-92439F9B6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177691"/>
              </p:ext>
            </p:extLst>
          </p:nvPr>
        </p:nvGraphicFramePr>
        <p:xfrm>
          <a:off x="600597" y="2827607"/>
          <a:ext cx="10942046" cy="272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09C75F-B239-0F42-90B6-8054825DCCD5}"/>
              </a:ext>
            </a:extLst>
          </p:cNvPr>
          <p:cNvSpPr txBox="1"/>
          <p:nvPr/>
        </p:nvSpPr>
        <p:spPr>
          <a:xfrm>
            <a:off x="3151163" y="2827607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C01D1-6DB8-604C-992F-971BB385D2AD}"/>
              </a:ext>
            </a:extLst>
          </p:cNvPr>
          <p:cNvSpPr txBox="1"/>
          <p:nvPr/>
        </p:nvSpPr>
        <p:spPr>
          <a:xfrm>
            <a:off x="5668190" y="2827607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7DFCF-2F10-D64B-BA59-CE858B75CE87}"/>
              </a:ext>
            </a:extLst>
          </p:cNvPr>
          <p:cNvSpPr txBox="1"/>
          <p:nvPr/>
        </p:nvSpPr>
        <p:spPr>
          <a:xfrm>
            <a:off x="8083185" y="2827607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3</a:t>
            </a:r>
          </a:p>
        </p:txBody>
      </p:sp>
    </p:spTree>
    <p:extLst>
      <p:ext uri="{BB962C8B-B14F-4D97-AF65-F5344CB8AC3E}">
        <p14:creationId xmlns:p14="http://schemas.microsoft.com/office/powerpoint/2010/main" val="164080778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8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Multilayer Perceptron – 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6233161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Optimizer: Adam (learning rate 0.001)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optimizer that adjusts the learning rate during training</a:t>
            </a:r>
          </a:p>
          <a:p>
            <a:pPr marL="457200" lvl="1" indent="0"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function: Categorical Cross Entropy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Measures the difference between predicted probabilities and class labels.</a:t>
            </a:r>
          </a:p>
          <a:p>
            <a:pPr marL="457200" lvl="1" indent="0"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stopping: 5 epochs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Stops if the validation loss does not improve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Restores the top performing model weights</a:t>
            </a:r>
          </a:p>
          <a:p>
            <a:pPr marL="457200" lvl="1" indent="0"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parameters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epochs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size: 32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Train/</a:t>
            </a: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Split: 80/20</a:t>
            </a:r>
          </a:p>
          <a:p>
            <a:pPr lvl="1"/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B3BB0-201B-5D49-964E-F5F506E9E4D9}"/>
              </a:ext>
            </a:extLst>
          </p:cNvPr>
          <p:cNvSpPr/>
          <p:nvPr/>
        </p:nvSpPr>
        <p:spPr>
          <a:xfrm>
            <a:off x="9170505" y="1768738"/>
            <a:ext cx="1219200" cy="470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BA4499-82FC-8F4E-9A54-227F0AC97685}"/>
              </a:ext>
            </a:extLst>
          </p:cNvPr>
          <p:cNvSpPr/>
          <p:nvPr/>
        </p:nvSpPr>
        <p:spPr>
          <a:xfrm>
            <a:off x="8401019" y="2405405"/>
            <a:ext cx="1219200" cy="576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Encoder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505DE-B8FD-584D-9405-4FF65408B703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9010619" y="2239617"/>
            <a:ext cx="769486" cy="1657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8B2D77-EC67-5949-B163-19B41C339D34}"/>
              </a:ext>
            </a:extLst>
          </p:cNvPr>
          <p:cNvSpPr txBox="1"/>
          <p:nvPr/>
        </p:nvSpPr>
        <p:spPr>
          <a:xfrm>
            <a:off x="7643176" y="2388837"/>
            <a:ext cx="76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 Class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5A1F8-41A2-8846-8A23-32CB8D18FEF4}"/>
              </a:ext>
            </a:extLst>
          </p:cNvPr>
          <p:cNvSpPr txBox="1"/>
          <p:nvPr/>
        </p:nvSpPr>
        <p:spPr>
          <a:xfrm>
            <a:off x="11353800" y="24312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99ECD8-363C-7848-9DAF-DD9C6EB110CF}"/>
              </a:ext>
            </a:extLst>
          </p:cNvPr>
          <p:cNvSpPr/>
          <p:nvPr/>
        </p:nvSpPr>
        <p:spPr>
          <a:xfrm>
            <a:off x="10107659" y="2407228"/>
            <a:ext cx="1219200" cy="5724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Scaler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D9A632-91EB-C144-8CCD-73A7F4F99597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>
            <a:off x="9780105" y="2239617"/>
            <a:ext cx="937154" cy="1676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B4B797-A43B-7241-9AB5-E37C4ED16B02}"/>
              </a:ext>
            </a:extLst>
          </p:cNvPr>
          <p:cNvSpPr/>
          <p:nvPr/>
        </p:nvSpPr>
        <p:spPr>
          <a:xfrm>
            <a:off x="9170505" y="3212166"/>
            <a:ext cx="1219200" cy="576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Train-test Split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1B9623-9BB4-B143-A7FF-6FAC4D7C1333}"/>
              </a:ext>
            </a:extLst>
          </p:cNvPr>
          <p:cNvCxnSpPr>
            <a:cxnSpLocks/>
            <a:stCxn id="22" idx="2"/>
            <a:endCxn id="34" idx="0"/>
          </p:cNvCxnSpPr>
          <p:nvPr/>
        </p:nvCxnSpPr>
        <p:spPr>
          <a:xfrm>
            <a:off x="9010619" y="2981477"/>
            <a:ext cx="769486" cy="2306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5725DB-3D88-C34A-A3D6-A0E1FE35E4BA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 flipH="1">
            <a:off x="9780105" y="2979654"/>
            <a:ext cx="937154" cy="2325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A45ED6-AC2C-B643-9D3A-36914ABE8D80}"/>
              </a:ext>
            </a:extLst>
          </p:cNvPr>
          <p:cNvSpPr/>
          <p:nvPr/>
        </p:nvSpPr>
        <p:spPr>
          <a:xfrm>
            <a:off x="7430992" y="4987981"/>
            <a:ext cx="1399074" cy="5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D1FA68-B640-8442-BB30-23327AAE5265}"/>
              </a:ext>
            </a:extLst>
          </p:cNvPr>
          <p:cNvSpPr/>
          <p:nvPr/>
        </p:nvSpPr>
        <p:spPr>
          <a:xfrm>
            <a:off x="8854783" y="4079420"/>
            <a:ext cx="1850645" cy="589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hot encode target class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60AD77-D0FD-5244-9593-73DB568D17A5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>
            <a:off x="9780105" y="3788238"/>
            <a:ext cx="1" cy="2911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76E9E4-9CB8-5342-8000-87580BF8AFF6}"/>
              </a:ext>
            </a:extLst>
          </p:cNvPr>
          <p:cNvSpPr/>
          <p:nvPr/>
        </p:nvSpPr>
        <p:spPr>
          <a:xfrm>
            <a:off x="9080568" y="4987981"/>
            <a:ext cx="1399074" cy="5792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A91970-180B-E548-9557-B4395ABD6815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 flipH="1">
            <a:off x="9780105" y="4668498"/>
            <a:ext cx="1" cy="3194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CAED6A-1B4A-A841-AF2A-9EB1A1F3274E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8830066" y="5277590"/>
            <a:ext cx="2505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30C0CFA-7C3C-FA4D-A1CF-853631994A52}"/>
              </a:ext>
            </a:extLst>
          </p:cNvPr>
          <p:cNvSpPr/>
          <p:nvPr/>
        </p:nvSpPr>
        <p:spPr>
          <a:xfrm>
            <a:off x="9080568" y="5887468"/>
            <a:ext cx="1399074" cy="5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F910DB-BF6A-D345-9894-0F09714F37A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9780105" y="5567198"/>
            <a:ext cx="0" cy="3202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5724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MultiLayer</a:t>
            </a:r>
            <a:r>
              <a:rPr lang="en-US" dirty="0"/>
              <a:t> Perceptron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2C657-240C-7448-A44F-105AA473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75" y="2438654"/>
            <a:ext cx="9439911" cy="3893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00911-B2E0-8E47-82F9-35F088CBDAD0}"/>
              </a:ext>
            </a:extLst>
          </p:cNvPr>
          <p:cNvSpPr txBox="1"/>
          <p:nvPr/>
        </p:nvSpPr>
        <p:spPr>
          <a:xfrm>
            <a:off x="443525" y="3088124"/>
            <a:ext cx="2614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shows high performance, but      below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3646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Custom Models: Ensemble Voting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6233161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the results of the trained models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KNN, SVM, LDA, Decision Tree, Logistic Regression, random forest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voting for the predicted class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training &amp; test time is caused by KNN and the time to compile the results</a:t>
            </a:r>
          </a:p>
          <a:p>
            <a:pPr lvl="1"/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B71B13-7811-8247-916B-118022BAC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4228"/>
              </p:ext>
            </p:extLst>
          </p:nvPr>
        </p:nvGraphicFramePr>
        <p:xfrm>
          <a:off x="8800514" y="1863040"/>
          <a:ext cx="2903806" cy="432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784">
                  <a:extLst>
                    <a:ext uri="{9D8B030D-6E8A-4147-A177-3AD203B41FA5}">
                      <a16:colId xmlns:a16="http://schemas.microsoft.com/office/drawing/2014/main" val="2520544568"/>
                    </a:ext>
                  </a:extLst>
                </a:gridCol>
                <a:gridCol w="1194022">
                  <a:extLst>
                    <a:ext uri="{9D8B030D-6E8A-4147-A177-3AD203B41FA5}">
                      <a16:colId xmlns:a16="http://schemas.microsoft.com/office/drawing/2014/main" val="3442286765"/>
                    </a:ext>
                  </a:extLst>
                </a:gridCol>
              </a:tblGrid>
              <a:tr h="95751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Voting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62837"/>
                  </a:ext>
                </a:extLst>
              </a:tr>
              <a:tr h="385967">
                <a:tc>
                  <a:txBody>
                    <a:bodyPr/>
                    <a:lstStyle/>
                    <a:p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71423"/>
                  </a:ext>
                </a:extLst>
              </a:tr>
              <a:tr h="495473">
                <a:tc>
                  <a:txBody>
                    <a:bodyPr/>
                    <a:lstStyle/>
                    <a:p>
                      <a:r>
                        <a:rPr lang="en-US" sz="18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85984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Training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~21.5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22157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Testing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~55.925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00501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21873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Epochs or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0885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Custom Models: Stacking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6499509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 logistic regression model on top of simpler models.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iteration, determine how to optimally best weigh the model results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my pre-trained models: SVM, LDA, Decision Tree, Logistic Regression, Random Forest.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not include KNN because it is slow at training</a:t>
            </a:r>
          </a:p>
          <a:p>
            <a:pPr lvl="2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Significantly reduces model speed, with limited performance improvement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Comparable performance to </a:t>
            </a:r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slower</a:t>
            </a: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B71B13-7811-8247-916B-118022BAC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5556"/>
              </p:ext>
            </p:extLst>
          </p:nvPr>
        </p:nvGraphicFramePr>
        <p:xfrm>
          <a:off x="7471060" y="1905243"/>
          <a:ext cx="4311598" cy="432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69">
                  <a:extLst>
                    <a:ext uri="{9D8B030D-6E8A-4147-A177-3AD203B41FA5}">
                      <a16:colId xmlns:a16="http://schemas.microsoft.com/office/drawing/2014/main" val="2520544568"/>
                    </a:ext>
                  </a:extLst>
                </a:gridCol>
                <a:gridCol w="1181930">
                  <a:extLst>
                    <a:ext uri="{9D8B030D-6E8A-4147-A177-3AD203B41FA5}">
                      <a16:colId xmlns:a16="http://schemas.microsoft.com/office/drawing/2014/main" val="3442286765"/>
                    </a:ext>
                  </a:extLst>
                </a:gridCol>
                <a:gridCol w="1437199">
                  <a:extLst>
                    <a:ext uri="{9D8B030D-6E8A-4147-A177-3AD203B41FA5}">
                      <a16:colId xmlns:a16="http://schemas.microsoft.com/office/drawing/2014/main" val="325300634"/>
                    </a:ext>
                  </a:extLst>
                </a:gridCol>
              </a:tblGrid>
              <a:tr h="95751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Voting 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62837"/>
                  </a:ext>
                </a:extLst>
              </a:tr>
              <a:tr h="385967">
                <a:tc>
                  <a:txBody>
                    <a:bodyPr/>
                    <a:lstStyle/>
                    <a:p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71423"/>
                  </a:ext>
                </a:extLst>
              </a:tr>
              <a:tr h="495473">
                <a:tc>
                  <a:txBody>
                    <a:bodyPr/>
                    <a:lstStyle/>
                    <a:p>
                      <a:r>
                        <a:rPr lang="en-US" sz="18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85984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Training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~21.5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112.941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22157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Testing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~55.925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00501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Average</a:t>
                      </a:r>
                      <a:endParaRPr 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21873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563044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11573257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built 10 models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for Performance: </a:t>
            </a:r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Tied for top performance with Stacking model</a:t>
            </a: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Significantly faster for training 3 seconds vs 2 minutes for the Stacking model</a:t>
            </a: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hard to explain in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laymans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terms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for Implementation: Stacking model</a:t>
            </a: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 to explain than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while having a similar performance</a:t>
            </a: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longer training time should have minimal impact, as training will be infrequent</a:t>
            </a:r>
          </a:p>
          <a:p>
            <a:pPr lvl="2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 is similar to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both models take under a second.</a:t>
            </a:r>
          </a:p>
          <a:p>
            <a:pPr lvl="2"/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5545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 (Part 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02464"/>
            <a:ext cx="114391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https://www.kaggle.com/datasets/ankitbatra1210/diabetes-dataset/data</a:t>
            </a:r>
            <a:endParaRPr lang="en-US" sz="1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</a:rPr>
              <a:t>Map True and False to Boolean: </a:t>
            </a:r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https://stackoverflow.com/questions/45196626/how-to-map-true-and-false-to-yes-and-no-in-a-pandas-data-frame-for-columns-o</a:t>
            </a:r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</a:rPr>
              <a:t>Print Unique Values of Each Column: </a:t>
            </a:r>
            <a:r>
              <a:rPr lang="en-US" sz="1200" dirty="0">
                <a:hlinkClick r:id="rId5"/>
              </a:rPr>
              <a:t>https://stackoverflow.com/questions/27241253/print-the-unique-values-in-every-column-in-a-pandas-dataframe</a:t>
            </a:r>
            <a:r>
              <a:rPr lang="en-US" sz="1200" dirty="0"/>
              <a:t> </a:t>
            </a:r>
          </a:p>
          <a:p>
            <a:r>
              <a:rPr lang="en-US" sz="1200" dirty="0"/>
              <a:t>Row Count Bar Chart: </a:t>
            </a:r>
            <a:r>
              <a:rPr lang="en-US" sz="1200" dirty="0">
                <a:hlinkClick r:id="rId6"/>
              </a:rPr>
              <a:t>https://stackoverflow.com/questions/48939795/how-to-plot-a-count-bar-chart-grouping-by-one-categorical-column-and-coloring-by</a:t>
            </a:r>
            <a:r>
              <a:rPr lang="en-US" sz="1200" dirty="0"/>
              <a:t> </a:t>
            </a:r>
          </a:p>
          <a:p>
            <a:r>
              <a:rPr lang="en-US" sz="1200" dirty="0"/>
              <a:t>One Hot Encoding: </a:t>
            </a:r>
            <a:r>
              <a:rPr lang="en-US" sz="1200" dirty="0">
                <a:hlinkClick r:id="rId7"/>
              </a:rPr>
              <a:t>https://pandas.pydata.org/docs/reference/api/pandas.get_dummies.html</a:t>
            </a:r>
            <a:r>
              <a:rPr lang="en-US" sz="1200" dirty="0"/>
              <a:t> </a:t>
            </a:r>
          </a:p>
          <a:p>
            <a:r>
              <a:rPr lang="en-US" sz="1200" dirty="0"/>
              <a:t>Correlation Matrix: </a:t>
            </a:r>
            <a:r>
              <a:rPr lang="en-US" sz="1200" dirty="0">
                <a:hlinkClick r:id="rId8"/>
              </a:rPr>
              <a:t>https://www.geeksforgeeks.org/create-a-correlation-matrix-using-python/</a:t>
            </a:r>
            <a:r>
              <a:rPr lang="en-US" sz="1200" dirty="0"/>
              <a:t> </a:t>
            </a:r>
          </a:p>
          <a:p>
            <a:r>
              <a:rPr lang="en-US" sz="1200" dirty="0"/>
              <a:t>KDE Plot:  </a:t>
            </a:r>
            <a:r>
              <a:rPr lang="en-US" sz="1200" dirty="0">
                <a:hlinkClick r:id="rId9"/>
              </a:rPr>
              <a:t>https://seaborn.pydata.org/generated/seaborn.FacetGrid.html</a:t>
            </a:r>
            <a:r>
              <a:rPr lang="en-US" sz="1200" dirty="0"/>
              <a:t> </a:t>
            </a:r>
          </a:p>
          <a:p>
            <a:r>
              <a:rPr lang="en-US" sz="1200" dirty="0"/>
              <a:t>Chi Square Test: </a:t>
            </a:r>
            <a:r>
              <a:rPr lang="en-US" sz="1200" dirty="0">
                <a:hlinkClick r:id="rId10"/>
              </a:rPr>
              <a:t>https://docs.scipy.org/doc/scipy/reference/generated/scipy.stats.chi2_contingency.html</a:t>
            </a:r>
            <a:r>
              <a:rPr lang="en-US" sz="1200" dirty="0"/>
              <a:t> </a:t>
            </a:r>
          </a:p>
          <a:p>
            <a:r>
              <a:rPr lang="en-US" sz="1200" dirty="0"/>
              <a:t>Time: </a:t>
            </a:r>
            <a:r>
              <a:rPr lang="en-US" sz="1200" dirty="0">
                <a:hlinkClick r:id="rId11"/>
              </a:rPr>
              <a:t>https://docs.python.org/3/library/time.html</a:t>
            </a:r>
            <a:r>
              <a:rPr lang="en-US" sz="1200" dirty="0"/>
              <a:t> </a:t>
            </a:r>
          </a:p>
          <a:p>
            <a:r>
              <a:rPr lang="en-US" sz="1200" dirty="0"/>
              <a:t>Decision tree: </a:t>
            </a:r>
            <a:r>
              <a:rPr lang="en-US" sz="1200" dirty="0">
                <a:hlinkClick r:id="rId12"/>
              </a:rPr>
              <a:t>https://scikit-learn.org/stable/modules/tree.html</a:t>
            </a:r>
            <a:r>
              <a:rPr lang="en-US" sz="1200" dirty="0"/>
              <a:t> </a:t>
            </a:r>
          </a:p>
          <a:p>
            <a:r>
              <a:rPr lang="en-US" sz="1200" dirty="0"/>
              <a:t>Decision tree feature importance: </a:t>
            </a:r>
            <a:r>
              <a:rPr lang="en-US" sz="1200" dirty="0">
                <a:hlinkClick r:id="rId13"/>
              </a:rPr>
              <a:t>https://stackoverflow.com/questions/69061767/how-to-plot-feature-importance-for-decisiontreeclassifier</a:t>
            </a:r>
            <a:r>
              <a:rPr lang="en-US" sz="1200" dirty="0"/>
              <a:t> </a:t>
            </a:r>
          </a:p>
          <a:p>
            <a:r>
              <a:rPr lang="en-US" sz="1200" dirty="0"/>
              <a:t>Logistic regression: </a:t>
            </a:r>
            <a:r>
              <a:rPr lang="en-US" sz="1200" dirty="0">
                <a:hlinkClick r:id="rId14"/>
              </a:rPr>
              <a:t>https://scikit-learn.org/stable/modules/generated/sklearn.linear_model.LogisticRegression.html</a:t>
            </a:r>
            <a:r>
              <a:rPr lang="en-US" sz="1200" dirty="0"/>
              <a:t> </a:t>
            </a:r>
          </a:p>
          <a:p>
            <a:r>
              <a:rPr lang="en-US" sz="1200" dirty="0"/>
              <a:t>Logistic regression feature importance: </a:t>
            </a:r>
            <a:r>
              <a:rPr lang="en-US" sz="1200" dirty="0">
                <a:hlinkClick r:id="rId15"/>
              </a:rPr>
              <a:t>https://www.geeksforgeeks.org/understanding-feature-importance-in-logistic-regression-models/</a:t>
            </a:r>
            <a:r>
              <a:rPr lang="en-US" sz="1200" dirty="0"/>
              <a:t> </a:t>
            </a:r>
          </a:p>
          <a:p>
            <a:r>
              <a:rPr lang="en-US" sz="1200" dirty="0"/>
              <a:t>KNN: </a:t>
            </a:r>
            <a:r>
              <a:rPr lang="en-US" sz="1200" dirty="0">
                <a:hlinkClick r:id="rId16"/>
              </a:rPr>
              <a:t>https://scikit-learn.org/stable/modules/neighbors.htm</a:t>
            </a:r>
            <a:endParaRPr lang="en-US" sz="1200" dirty="0"/>
          </a:p>
          <a:p>
            <a:r>
              <a:rPr lang="en-US" sz="1200" dirty="0"/>
              <a:t>LDA: </a:t>
            </a:r>
            <a:r>
              <a:rPr lang="en-US" sz="1200" dirty="0">
                <a:hlinkClick r:id="rId17"/>
              </a:rPr>
              <a:t>https://scikit-learn.org/0.16/modules/generated/sklearn.lda.LDA.html</a:t>
            </a:r>
            <a:endParaRPr lang="en-US" sz="1200" dirty="0"/>
          </a:p>
          <a:p>
            <a:r>
              <a:rPr lang="en-US" sz="1200" dirty="0"/>
              <a:t>Linear SVC: </a:t>
            </a:r>
            <a:r>
              <a:rPr lang="en-US" sz="1200" dirty="0">
                <a:hlinkClick r:id="rId18"/>
              </a:rPr>
              <a:t>https://scikit-learn.org/stable/modules/generated/sklearn.svm.LinearSVC.html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9431634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20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 (Part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02464"/>
            <a:ext cx="11439145" cy="45216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Random forest: </a:t>
            </a:r>
            <a:r>
              <a:rPr lang="en-US" sz="1400" dirty="0">
                <a:hlinkClick r:id="rId3"/>
              </a:rPr>
              <a:t>https://scikit-learn.org/stable/modules/generated/sklearn.ensemble.RandomForestClassifier.html</a:t>
            </a:r>
            <a:endParaRPr lang="en-US" sz="1400" dirty="0"/>
          </a:p>
          <a:p>
            <a:r>
              <a:rPr lang="en-US" sz="1400" dirty="0" err="1"/>
              <a:t>XGBoost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https://xgboost.readthedocs.io/en/release_1.3.0/python/python_api.html</a:t>
            </a:r>
            <a:endParaRPr lang="en-US" sz="1400" dirty="0"/>
          </a:p>
          <a:p>
            <a:r>
              <a:rPr lang="en-US" sz="1400" dirty="0"/>
              <a:t>Model Approach: </a:t>
            </a:r>
            <a:r>
              <a:rPr lang="en-US" sz="1400" dirty="0">
                <a:hlinkClick r:id="rId5"/>
              </a:rPr>
              <a:t>https://www.worldscientific.com/doi/abs/10.1142/S0218001411008683</a:t>
            </a:r>
            <a:r>
              <a:rPr lang="en-US" sz="1400" dirty="0"/>
              <a:t> </a:t>
            </a:r>
          </a:p>
          <a:p>
            <a:r>
              <a:rPr lang="en-US" sz="1400" dirty="0"/>
              <a:t>Sci-kit Learn Implementation: </a:t>
            </a:r>
            <a:r>
              <a:rPr lang="en-US" sz="1400" dirty="0">
                <a:hlinkClick r:id="rId6"/>
              </a:rPr>
              <a:t>https://scikit-learn.org/stable/modules/ensemble.html#voting-classifier</a:t>
            </a:r>
            <a:r>
              <a:rPr lang="en-US" sz="1400" dirty="0"/>
              <a:t> </a:t>
            </a:r>
          </a:p>
          <a:p>
            <a:r>
              <a:rPr lang="en-US" sz="1400" dirty="0"/>
              <a:t>Stacking Model: </a:t>
            </a:r>
            <a:r>
              <a:rPr lang="en-US" sz="1400" dirty="0">
                <a:hlinkClick r:id="rId7"/>
              </a:rPr>
              <a:t>https://www.sciencedirect.com/science/article/pii/S0893608005800231?via%3Dihub</a:t>
            </a:r>
            <a:r>
              <a:rPr lang="en-US" sz="1400" dirty="0"/>
              <a:t> </a:t>
            </a:r>
          </a:p>
          <a:p>
            <a:r>
              <a:rPr lang="en-US" sz="1400" dirty="0"/>
              <a:t>Sci-kit Learn Implementation: </a:t>
            </a:r>
            <a:r>
              <a:rPr lang="en-US" sz="1400" dirty="0">
                <a:hlinkClick r:id="rId8"/>
              </a:rPr>
              <a:t>https://scikit-learn.org/stable/modules/ensemble.html#stacking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Tensorflow</a:t>
            </a:r>
            <a:r>
              <a:rPr lang="en-US" sz="1400" dirty="0"/>
              <a:t> </a:t>
            </a:r>
            <a:r>
              <a:rPr lang="en-US" sz="1400" dirty="0" err="1"/>
              <a:t>Keras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https://www.tensorflow.org/guide/keras</a:t>
            </a:r>
            <a:r>
              <a:rPr lang="en-US" sz="1400" dirty="0"/>
              <a:t> </a:t>
            </a:r>
          </a:p>
          <a:p>
            <a:r>
              <a:rPr lang="en-US" sz="1400" dirty="0"/>
              <a:t>Dropout Reference: </a:t>
            </a:r>
            <a:r>
              <a:rPr lang="en-US" sz="1400" dirty="0">
                <a:hlinkClick r:id="rId10"/>
              </a:rPr>
              <a:t>https://jmlr.org/papers/volume15/srivastava14a/srivastava14a.pdf</a:t>
            </a:r>
            <a:r>
              <a:rPr lang="en-US" sz="14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61277297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20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85800" y="2094952"/>
            <a:ext cx="6135414" cy="44849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my project, I am planning on creating a classification model to predict the type of diabetes or prediabetic condition a patient has based upon their features, including genetic markers and environmental factors.</a:t>
            </a:r>
          </a:p>
          <a:p>
            <a:r>
              <a:rPr lang="en-US" sz="2400" dirty="0"/>
              <a:t>I currently work in health care. By predicting a patient’s condition, preventative and/or remediation strategies can be applied.</a:t>
            </a:r>
          </a:p>
          <a:p>
            <a:r>
              <a:rPr lang="en-US" sz="2400" dirty="0"/>
              <a:t>To develop this model, I got a dataset from Kaggle [1]</a:t>
            </a:r>
          </a:p>
          <a:p>
            <a:pPr lvl="1"/>
            <a:r>
              <a:rPr lang="en-US" sz="2000" dirty="0"/>
              <a:t>70K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E0A8B-0116-7941-B58E-442ABB8C4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05297" y="2094952"/>
            <a:ext cx="5197144" cy="2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88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5988907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eight classification model, find a model which best predicts the patient’s condition.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80/20 train/test split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Models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Decision Tree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Logistic Regression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Baseline: K-Nearest Neighbors (KNN)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(Tree Ensemble Bagging Method)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 (Tree Ensemble Boosting Method)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Multilayer Perceptron: Tensor Flow (Keras)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73398-0AB6-1347-A716-BF60368C2881}"/>
              </a:ext>
            </a:extLst>
          </p:cNvPr>
          <p:cNvSpPr txBox="1">
            <a:spLocks/>
          </p:cNvSpPr>
          <p:nvPr/>
        </p:nvSpPr>
        <p:spPr>
          <a:xfrm>
            <a:off x="6551009" y="2058219"/>
            <a:ext cx="5315170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Evaluate based on performance and model interpretability.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Time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Interpretability: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the model be easily explained in layman's terms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 Models: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Voting ensemble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1214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 [9,10,12,14]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CB746-C51F-6645-BA73-B912BBB25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23072"/>
              </p:ext>
            </p:extLst>
          </p:nvPr>
        </p:nvGraphicFramePr>
        <p:xfrm>
          <a:off x="489891" y="2109778"/>
          <a:ext cx="11212218" cy="4592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809">
                  <a:extLst>
                    <a:ext uri="{9D8B030D-6E8A-4147-A177-3AD203B41FA5}">
                      <a16:colId xmlns:a16="http://schemas.microsoft.com/office/drawing/2014/main" val="3468099798"/>
                    </a:ext>
                  </a:extLst>
                </a:gridCol>
                <a:gridCol w="1114428">
                  <a:extLst>
                    <a:ext uri="{9D8B030D-6E8A-4147-A177-3AD203B41FA5}">
                      <a16:colId xmlns:a16="http://schemas.microsoft.com/office/drawing/2014/main" val="1630226659"/>
                    </a:ext>
                  </a:extLst>
                </a:gridCol>
                <a:gridCol w="1355118">
                  <a:extLst>
                    <a:ext uri="{9D8B030D-6E8A-4147-A177-3AD203B41FA5}">
                      <a16:colId xmlns:a16="http://schemas.microsoft.com/office/drawing/2014/main" val="401369569"/>
                    </a:ext>
                  </a:extLst>
                </a:gridCol>
                <a:gridCol w="1197372">
                  <a:extLst>
                    <a:ext uri="{9D8B030D-6E8A-4147-A177-3AD203B41FA5}">
                      <a16:colId xmlns:a16="http://schemas.microsoft.com/office/drawing/2014/main" val="125874560"/>
                    </a:ext>
                  </a:extLst>
                </a:gridCol>
                <a:gridCol w="1111273">
                  <a:extLst>
                    <a:ext uri="{9D8B030D-6E8A-4147-A177-3AD203B41FA5}">
                      <a16:colId xmlns:a16="http://schemas.microsoft.com/office/drawing/2014/main" val="242339681"/>
                    </a:ext>
                  </a:extLst>
                </a:gridCol>
                <a:gridCol w="1064871">
                  <a:extLst>
                    <a:ext uri="{9D8B030D-6E8A-4147-A177-3AD203B41FA5}">
                      <a16:colId xmlns:a16="http://schemas.microsoft.com/office/drawing/2014/main" val="3786337530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3237280840"/>
                    </a:ext>
                  </a:extLst>
                </a:gridCol>
                <a:gridCol w="1169043">
                  <a:extLst>
                    <a:ext uri="{9D8B030D-6E8A-4147-A177-3AD203B41FA5}">
                      <a16:colId xmlns:a16="http://schemas.microsoft.com/office/drawing/2014/main" val="3568955239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3513821732"/>
                    </a:ext>
                  </a:extLst>
                </a:gridCol>
              </a:tblGrid>
              <a:tr h="95751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Decision Tree </a:t>
                      </a:r>
                    </a:p>
                    <a:p>
                      <a:r>
                        <a:rPr lang="en-US" sz="1800" dirty="0"/>
                        <a:t>Depth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K-Nearest Neighbors </a:t>
                      </a:r>
                      <a:r>
                        <a:rPr lang="en-US" sz="1800" dirty="0"/>
                        <a:t> n=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XGBoost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Multilayer Perceptron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010"/>
                  </a:ext>
                </a:extLst>
              </a:tr>
              <a:tr h="385967">
                <a:tc>
                  <a:txBody>
                    <a:bodyPr/>
                    <a:lstStyle/>
                    <a:p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66850"/>
                  </a:ext>
                </a:extLst>
              </a:tr>
              <a:tr h="495473">
                <a:tc>
                  <a:txBody>
                    <a:bodyPr/>
                    <a:lstStyle/>
                    <a:p>
                      <a:r>
                        <a:rPr lang="en-US" sz="18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31128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Training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16.235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3.317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268.702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75716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Testing Time</a:t>
                      </a:r>
                    </a:p>
                    <a:p>
                      <a:r>
                        <a:rPr lang="en-US" sz="1800" dirty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22.289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0.018</a:t>
                      </a:r>
                    </a:p>
                    <a:p>
                      <a:endParaRPr 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0.072</a:t>
                      </a:r>
                    </a:p>
                    <a:p>
                      <a:endParaRPr 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8964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808506"/>
                  </a:ext>
                </a:extLst>
              </a:tr>
              <a:tr h="596550">
                <a:tc>
                  <a:txBody>
                    <a:bodyPr/>
                    <a:lstStyle/>
                    <a:p>
                      <a:r>
                        <a:rPr lang="en-US" sz="1800" dirty="0"/>
                        <a:t>Epochs or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 (default)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7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31907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5343145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80/20 train test split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same random state to avoid differences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major parameters to specify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Great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FD662-F761-9542-9CAE-3BE0A9B4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8219"/>
            <a:ext cx="570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99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5343145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 unable to run standard SVM, so used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LinearSVC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instead. 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an optimized version of SVM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don’t get class probabilities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run in a reasonable time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“dual = False” I have more rows than columns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10,000: only used 55 iterations	</a:t>
            </a: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AF4A3-100B-544F-A11A-6E7BEABB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594" y="1785874"/>
            <a:ext cx="570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522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752855" y="2058219"/>
            <a:ext cx="5343145" cy="47997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100 trees and a depth of 10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speed I used all the available CPU cores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Great performance at 88% accuracy and F1 score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Reasonable training time at around 4 seconds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0E36-58A0-0D49-B803-5B3AAB40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24" y="1690688"/>
            <a:ext cx="5575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3048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6233161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 challenges with running out of memory. I modified my parameters to fix this issue.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all CPU cores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Improves Speed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Trees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Same as random forest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Depth of 5  Reduced to allow model to run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Evaluation metric  Log loss as it is suitable for multiclass classification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performance of all the models tested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Reasonable training time at around 3 seconds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9D0D9-A470-F24C-A658-D05EDCC2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86" y="1194816"/>
            <a:ext cx="5261229" cy="52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293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C450D2E-62C3-8344-9BE0-BBDFF1D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Multilayer Perceptron – (Preprocessing)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6B49D9-10F9-3843-AC10-36408C207C08}"/>
              </a:ext>
            </a:extLst>
          </p:cNvPr>
          <p:cNvSpPr txBox="1">
            <a:spLocks/>
          </p:cNvSpPr>
          <p:nvPr/>
        </p:nvSpPr>
        <p:spPr>
          <a:xfrm>
            <a:off x="618743" y="2058220"/>
            <a:ext cx="6233161" cy="45216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Class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needs one-hot encoded labels for multi-class classification (e.g., [0, 1, 0, 0])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 </a:t>
            </a:r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LabelEncoder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 convert string class names into integer labels</a:t>
            </a:r>
          </a:p>
          <a:p>
            <a:pPr lvl="1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 use </a:t>
            </a:r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to_categorical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 one-hot encode the integer labels</a:t>
            </a:r>
          </a:p>
          <a:p>
            <a:pPr marL="457200" lvl="1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Features: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standard scaler to standardize each feature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of 0 and standard deviation of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B34A9E-52C2-E14E-A328-4D5A59F7C857}"/>
              </a:ext>
            </a:extLst>
          </p:cNvPr>
          <p:cNvSpPr/>
          <p:nvPr/>
        </p:nvSpPr>
        <p:spPr>
          <a:xfrm>
            <a:off x="9170505" y="1768738"/>
            <a:ext cx="1219200" cy="470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DF4892-0F95-BD45-AEE5-8CCE2C37B257}"/>
              </a:ext>
            </a:extLst>
          </p:cNvPr>
          <p:cNvSpPr/>
          <p:nvPr/>
        </p:nvSpPr>
        <p:spPr>
          <a:xfrm>
            <a:off x="8401019" y="2405405"/>
            <a:ext cx="1219200" cy="5760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Encoder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D92F6E-3A2D-0B4D-A8F6-579ECB62722E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9010619" y="2239617"/>
            <a:ext cx="769486" cy="1657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7E1C47-9971-9546-88C9-52EBD9898D6C}"/>
              </a:ext>
            </a:extLst>
          </p:cNvPr>
          <p:cNvSpPr txBox="1"/>
          <p:nvPr/>
        </p:nvSpPr>
        <p:spPr>
          <a:xfrm>
            <a:off x="7643176" y="2388837"/>
            <a:ext cx="76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0F64F9-6A5C-BE41-83F3-618281D293DB}"/>
              </a:ext>
            </a:extLst>
          </p:cNvPr>
          <p:cNvSpPr txBox="1"/>
          <p:nvPr/>
        </p:nvSpPr>
        <p:spPr>
          <a:xfrm>
            <a:off x="11353800" y="24312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219CC7-7072-1149-B832-30ABFEFC2943}"/>
              </a:ext>
            </a:extLst>
          </p:cNvPr>
          <p:cNvSpPr/>
          <p:nvPr/>
        </p:nvSpPr>
        <p:spPr>
          <a:xfrm>
            <a:off x="10107659" y="2407228"/>
            <a:ext cx="1219200" cy="5724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Scaler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A0AFD-4661-3446-BDA3-BCDEBBF45A0C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9780105" y="2239617"/>
            <a:ext cx="937154" cy="1676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7B9F7-D15C-CC4B-B813-AABB3DB3816E}"/>
              </a:ext>
            </a:extLst>
          </p:cNvPr>
          <p:cNvSpPr/>
          <p:nvPr/>
        </p:nvSpPr>
        <p:spPr>
          <a:xfrm>
            <a:off x="9170505" y="3212166"/>
            <a:ext cx="1219200" cy="5760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Train-test Split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925313-BCBF-C544-A86F-C6D192AEA1BB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010619" y="2981477"/>
            <a:ext cx="769486" cy="2306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352597-52E4-A64C-BE77-5464C4D761DF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flipH="1">
            <a:off x="9780105" y="2979654"/>
            <a:ext cx="937154" cy="2325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2DB4C33-28C4-A34A-A4DA-8B2EB99077D5}"/>
              </a:ext>
            </a:extLst>
          </p:cNvPr>
          <p:cNvSpPr/>
          <p:nvPr/>
        </p:nvSpPr>
        <p:spPr>
          <a:xfrm>
            <a:off x="7430992" y="4987981"/>
            <a:ext cx="1399074" cy="5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 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904ABC-919E-F34C-8797-BFED6FEF2287}"/>
              </a:ext>
            </a:extLst>
          </p:cNvPr>
          <p:cNvSpPr/>
          <p:nvPr/>
        </p:nvSpPr>
        <p:spPr>
          <a:xfrm>
            <a:off x="8854783" y="4079420"/>
            <a:ext cx="1850645" cy="589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hot encode target class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AE52EAE-FCCE-714A-AA08-97F46579CED6}"/>
              </a:ext>
            </a:extLst>
          </p:cNvPr>
          <p:cNvCxnSpPr>
            <a:cxnSpLocks/>
            <a:stCxn id="31" idx="2"/>
            <a:endCxn id="42" idx="0"/>
          </p:cNvCxnSpPr>
          <p:nvPr/>
        </p:nvCxnSpPr>
        <p:spPr>
          <a:xfrm>
            <a:off x="9780105" y="3788238"/>
            <a:ext cx="1" cy="2911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3D6BBE4-401B-E241-B91D-B800C067B813}"/>
              </a:ext>
            </a:extLst>
          </p:cNvPr>
          <p:cNvSpPr/>
          <p:nvPr/>
        </p:nvSpPr>
        <p:spPr>
          <a:xfrm>
            <a:off x="9080568" y="4987981"/>
            <a:ext cx="1399074" cy="5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FB17FCF-3688-1241-AEF2-36244E83A5AF}"/>
              </a:ext>
            </a:extLst>
          </p:cNvPr>
          <p:cNvCxnSpPr>
            <a:cxnSpLocks/>
            <a:stCxn id="42" idx="2"/>
            <a:endCxn id="61" idx="0"/>
          </p:cNvCxnSpPr>
          <p:nvPr/>
        </p:nvCxnSpPr>
        <p:spPr>
          <a:xfrm flipH="1">
            <a:off x="9780105" y="4668498"/>
            <a:ext cx="1" cy="3194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07FE63-AAA3-B842-8545-92AE9216463B}"/>
              </a:ext>
            </a:extLst>
          </p:cNvPr>
          <p:cNvCxnSpPr>
            <a:cxnSpLocks/>
            <a:stCxn id="40" idx="3"/>
            <a:endCxn id="61" idx="1"/>
          </p:cNvCxnSpPr>
          <p:nvPr/>
        </p:nvCxnSpPr>
        <p:spPr>
          <a:xfrm>
            <a:off x="8830066" y="5277590"/>
            <a:ext cx="2505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57059-533C-9747-858A-90A564EFDEC4}"/>
              </a:ext>
            </a:extLst>
          </p:cNvPr>
          <p:cNvSpPr/>
          <p:nvPr/>
        </p:nvSpPr>
        <p:spPr>
          <a:xfrm>
            <a:off x="9080568" y="5887468"/>
            <a:ext cx="1399074" cy="5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4F38D4-057D-8648-960F-FD9DF95635D1}"/>
              </a:ext>
            </a:extLst>
          </p:cNvPr>
          <p:cNvCxnSpPr>
            <a:cxnSpLocks/>
            <a:stCxn id="61" idx="2"/>
            <a:endCxn id="25" idx="0"/>
          </p:cNvCxnSpPr>
          <p:nvPr/>
        </p:nvCxnSpPr>
        <p:spPr>
          <a:xfrm>
            <a:off x="9780105" y="5567198"/>
            <a:ext cx="0" cy="3202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945820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18647</TotalTime>
  <Words>1510</Words>
  <Application>Microsoft Macintosh PowerPoint</Application>
  <PresentationFormat>Widescreen</PresentationFormat>
  <Paragraphs>326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Diabetes Classification Model</vt:lpstr>
      <vt:lpstr>Abstract</vt:lpstr>
      <vt:lpstr>Plan</vt:lpstr>
      <vt:lpstr>Results [9,10,12,14]</vt:lpstr>
      <vt:lpstr>LDA</vt:lpstr>
      <vt:lpstr>SVM</vt:lpstr>
      <vt:lpstr>Random Forest</vt:lpstr>
      <vt:lpstr>XGBoost</vt:lpstr>
      <vt:lpstr>Multilayer Perceptron – (Preprocessing)</vt:lpstr>
      <vt:lpstr>Multilayer Perceptron - Model</vt:lpstr>
      <vt:lpstr>Multilayer Perceptron – Training</vt:lpstr>
      <vt:lpstr>MultiLayer Perceptron</vt:lpstr>
      <vt:lpstr>Custom Models: Ensemble Voting</vt:lpstr>
      <vt:lpstr>Custom Models: Stacking</vt:lpstr>
      <vt:lpstr>Conclusion</vt:lpstr>
      <vt:lpstr>Resources (Part 1)</vt:lpstr>
      <vt:lpstr>Resources (Part 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EDA</dc:title>
  <dc:creator>Eddie McGowan</dc:creator>
  <cp:lastModifiedBy>Eddie McGowan</cp:lastModifiedBy>
  <cp:revision>103</cp:revision>
  <dcterms:created xsi:type="dcterms:W3CDTF">2025-03-03T06:01:41Z</dcterms:created>
  <dcterms:modified xsi:type="dcterms:W3CDTF">2025-04-09T21:01:29Z</dcterms:modified>
</cp:coreProperties>
</file>